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Gadugi" panose="020B0502040204020203" pitchFamily="34" charset="0"/>
      <p:regular r:id="rId18"/>
      <p:bold r:id="rId19"/>
    </p:embeddedFont>
    <p:embeddedFont>
      <p:font typeface="Clear Sans Regular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3136" autoAdjust="0"/>
  </p:normalViewPr>
  <p:slideViewPr>
    <p:cSldViewPr>
      <p:cViewPr varScale="1">
        <p:scale>
          <a:sx n="32" d="100"/>
          <a:sy n="32" d="100"/>
        </p:scale>
        <p:origin x="31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2589884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a:lnSpc>
                <a:spcPts val="2940"/>
              </a:lnSpc>
            </a:pPr>
            <a:r>
              <a:rPr lang="en-US" dirty="0"/>
              <a:t>- </a:t>
            </a:r>
            <a:r>
              <a:rPr lang="en-US" spc="-19" dirty="0" smtClean="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a:p>
            <a:pPr>
              <a:lnSpc>
                <a:spcPts val="2940"/>
              </a:lnSpc>
            </a:pPr>
            <a:r>
              <a:rPr lang="en-US" dirty="0" smtClean="0"/>
              <a:t>- </a:t>
            </a:r>
            <a:r>
              <a:rPr lang="en-US" spc="-19" dirty="0" smtClean="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a:p>
            <a:pPr>
              <a:lnSpc>
                <a:spcPts val="2940"/>
              </a:lnSpc>
            </a:pPr>
            <a:r>
              <a:rPr lang="en-US" dirty="0" smtClean="0"/>
              <a:t>- </a:t>
            </a:r>
            <a:r>
              <a:rPr lang="en-US" spc="-19" dirty="0" smtClean="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endParaRPr lang="en-US" spc="-21" dirty="0" smtClean="0">
              <a:latin typeface="Gadugi" panose="020B0502040204020203" pitchFamily="34" charset="0"/>
              <a:ea typeface="Gadugi" panose="020B0502040204020203" pitchFamily="34" charset="0"/>
            </a:endParaRP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4269486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230600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2707596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408756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274510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285682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3482242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From your data we found that you had a total of 16 unique categories of posts across your sample dataset. This includes things such as Food, Culture and Sport.</a:t>
            </a:r>
          </a:p>
          <a:p>
            <a:pPr lvl="0"/>
            <a:endParaRPr lang="en-US" dirty="0" smtClean="0"/>
          </a:p>
          <a:p>
            <a:pPr lvl="0"/>
            <a:r>
              <a:rPr lang="en-US" dirty="0" smtClean="0"/>
              <a:t>As well as this, there were 1897 reactions from just the animal category alone! People obviously really like animals!</a:t>
            </a:r>
          </a:p>
          <a:p>
            <a:pPr lvl="0"/>
            <a:endParaRPr lang="en-US" dirty="0" smtClean="0"/>
          </a:p>
          <a:p>
            <a:pPr lvl="0"/>
            <a:r>
              <a:rPr lang="en-US" dirty="0" smtClean="0"/>
              <a:t>And also the most common month for users to post within was January. This aligns with seasonal trends of social media users that feel the need to reconnect with people after calendar events such as Christmas.</a:t>
            </a:r>
          </a:p>
          <a:p>
            <a:pPr lvl="0"/>
            <a:endParaRPr lang="en-US" dirty="0" smtClean="0"/>
          </a:p>
          <a:p>
            <a:pPr lvl="0"/>
            <a:r>
              <a:rPr lang="en-US" dirty="0" smtClean="0"/>
              <a:t>But now, onto the main question... which is... what were the top 5 most popular categories of posts?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333873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From our analysis, you can see that the top 5 most popular categories of posts were animals, science, healthy eating, technology and food in descending order.</a:t>
            </a:r>
          </a:p>
          <a:p>
            <a:pPr lvl="0"/>
            <a:endParaRPr lang="en-US" dirty="0" smtClean="0"/>
          </a:p>
          <a:p>
            <a:pPr lvl="0"/>
            <a:r>
              <a:rPr lang="en-US" dirty="0" smtClean="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smtClean="0"/>
          </a:p>
          <a:p>
            <a:pPr lvl="0"/>
            <a:r>
              <a:rPr lang="en-US" dirty="0" smtClean="0"/>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459368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smtClean="0"/>
          </a:p>
          <a:p>
            <a:pPr lvl="0"/>
            <a:r>
              <a:rPr lang="en-US" dirty="0" smtClean="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7.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Data</a:t>
            </a:r>
          </a:p>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1581833" y="837474"/>
            <a:ext cx="6020367" cy="8645957"/>
          </a:xfrm>
          <a:prstGeom prst="rect">
            <a:avLst/>
          </a:prstGeom>
          <a:noFill/>
        </p:spPr>
        <p:txBody>
          <a:bodyPr wrap="square" rtlCol="0">
            <a:spAutoFit/>
          </a:bodyPr>
          <a:lstStyle/>
          <a:p>
            <a:pPr>
              <a:lnSpc>
                <a:spcPts val="2940"/>
              </a:lnSpc>
            </a:pPr>
            <a:r>
              <a:rPr lang="en-US" spc="-21" dirty="0" smtClean="0">
                <a:latin typeface="Gadugi" panose="020B0502040204020203" pitchFamily="34" charset="0"/>
                <a:ea typeface="Gadugi" panose="020B0502040204020203" pitchFamily="34" charset="0"/>
              </a:rPr>
              <a:t>ANALYSIS</a:t>
            </a:r>
          </a:p>
          <a:p>
            <a:pPr>
              <a:lnSpc>
                <a:spcPts val="2940"/>
              </a:lnSpc>
            </a:pPr>
            <a:endParaRPr lang="en-US" spc="-21" dirty="0">
              <a:latin typeface="Gadugi" panose="020B0502040204020203" pitchFamily="34" charset="0"/>
              <a:ea typeface="Gadugi" panose="020B0502040204020203" pitchFamily="34" charset="0"/>
            </a:endParaRPr>
          </a:p>
          <a:p>
            <a:pPr>
              <a:lnSpc>
                <a:spcPts val="2940"/>
              </a:lnSpc>
            </a:pPr>
            <a:r>
              <a:rPr lang="en-US"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a:p>
            <a:pPr>
              <a:lnSpc>
                <a:spcPts val="2940"/>
              </a:lnSpc>
            </a:pPr>
            <a:endParaRPr lang="en-US" spc="-21" dirty="0" smtClean="0">
              <a:latin typeface="Gadugi" panose="020B0502040204020203" pitchFamily="34" charset="0"/>
              <a:ea typeface="Gadugi" panose="020B0502040204020203" pitchFamily="34" charset="0"/>
            </a:endParaRPr>
          </a:p>
          <a:p>
            <a:pPr>
              <a:lnSpc>
                <a:spcPts val="2940"/>
              </a:lnSpc>
            </a:pPr>
            <a:r>
              <a:rPr lang="en-US" spc="-21" dirty="0">
                <a:latin typeface="Gadugi" panose="020B0502040204020203" pitchFamily="34" charset="0"/>
                <a:ea typeface="Gadugi" panose="020B0502040204020203" pitchFamily="34" charset="0"/>
              </a:rPr>
              <a:t>INSIGHT</a:t>
            </a:r>
            <a:endParaRPr lang="en-US" spc="-21" dirty="0" smtClean="0">
              <a:latin typeface="Gadugi" panose="020B0502040204020203" pitchFamily="34" charset="0"/>
              <a:ea typeface="Gadugi" panose="020B0502040204020203" pitchFamily="34" charset="0"/>
            </a:endParaRPr>
          </a:p>
          <a:p>
            <a:pPr>
              <a:lnSpc>
                <a:spcPts val="2940"/>
              </a:lnSpc>
            </a:pPr>
            <a:endParaRPr lang="en-US" spc="-21" dirty="0">
              <a:latin typeface="Gadugi" panose="020B0502040204020203" pitchFamily="34" charset="0"/>
              <a:ea typeface="Gadugi" panose="020B0502040204020203" pitchFamily="34" charset="0"/>
            </a:endParaRPr>
          </a:p>
          <a:p>
            <a:pPr>
              <a:lnSpc>
                <a:spcPts val="2940"/>
              </a:lnSpc>
            </a:pPr>
            <a:r>
              <a:rPr lang="en-US" spc="-19" dirty="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a:p>
            <a:pPr>
              <a:lnSpc>
                <a:spcPts val="2940"/>
              </a:lnSpc>
            </a:pPr>
            <a:endParaRPr lang="en-US" spc="-21" dirty="0" smtClean="0">
              <a:latin typeface="Gadugi" panose="020B0502040204020203" pitchFamily="34" charset="0"/>
              <a:ea typeface="Gadugi" panose="020B0502040204020203" pitchFamily="34" charset="0"/>
            </a:endParaRPr>
          </a:p>
          <a:p>
            <a:pPr>
              <a:lnSpc>
                <a:spcPts val="2940"/>
              </a:lnSpc>
            </a:pPr>
            <a:endParaRPr lang="en-US" spc="-21" dirty="0">
              <a:latin typeface="Gadugi" panose="020B0502040204020203" pitchFamily="34" charset="0"/>
              <a:ea typeface="Gadugi" panose="020B0502040204020203" pitchFamily="34" charset="0"/>
            </a:endParaRPr>
          </a:p>
          <a:p>
            <a:pPr>
              <a:lnSpc>
                <a:spcPts val="2940"/>
              </a:lnSpc>
            </a:pPr>
            <a:r>
              <a:rPr lang="en-US" spc="-21" dirty="0">
                <a:latin typeface="Gadugi" panose="020B0502040204020203" pitchFamily="34" charset="0"/>
                <a:ea typeface="Gadugi" panose="020B0502040204020203" pitchFamily="34" charset="0"/>
              </a:rPr>
              <a:t>NEXT STEPS</a:t>
            </a:r>
          </a:p>
          <a:p>
            <a:pPr>
              <a:lnSpc>
                <a:spcPts val="2940"/>
              </a:lnSpc>
            </a:pPr>
            <a:endParaRPr lang="en-US" spc="-21" dirty="0">
              <a:latin typeface="Gadugi" panose="020B0502040204020203" pitchFamily="34" charset="0"/>
              <a:ea typeface="Gadugi" panose="020B0502040204020203" pitchFamily="34" charset="0"/>
            </a:endParaRPr>
          </a:p>
          <a:p>
            <a:pPr>
              <a:lnSpc>
                <a:spcPts val="2940"/>
              </a:lnSpc>
            </a:pPr>
            <a:endParaRPr lang="en-US" spc="-21" dirty="0" smtClean="0">
              <a:latin typeface="Gadugi" panose="020B0502040204020203" pitchFamily="34" charset="0"/>
              <a:ea typeface="Gadugi" panose="020B0502040204020203" pitchFamily="34" charset="0"/>
            </a:endParaRPr>
          </a:p>
          <a:p>
            <a:pPr>
              <a:lnSpc>
                <a:spcPts val="2940"/>
              </a:lnSpc>
            </a:pPr>
            <a:r>
              <a:rPr lang="en-US"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endParaRPr lang="en-US" spc="-21" dirty="0" smtClean="0">
              <a:latin typeface="Gadugi" panose="020B0502040204020203" pitchFamily="34" charset="0"/>
              <a:ea typeface="Gadugi" panose="020B0502040204020203" pitchFamily="34" charset="0"/>
            </a:endParaRPr>
          </a:p>
          <a:p>
            <a:pPr>
              <a:lnSpc>
                <a:spcPts val="2940"/>
              </a:lnSpc>
            </a:pPr>
            <a:endParaRPr lang="en-US" spc="-21" dirty="0">
              <a:latin typeface="Gadugi" panose="020B0502040204020203" pitchFamily="34" charset="0"/>
              <a:ea typeface="Gadugi" panose="020B0502040204020203"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6000" y="512662"/>
            <a:ext cx="11641179" cy="5867773"/>
            <a:chOff x="-690223" y="-2265894"/>
            <a:chExt cx="12641789" cy="4795340"/>
          </a:xfrm>
        </p:grpSpPr>
        <p:sp>
          <p:nvSpPr>
            <p:cNvPr id="3" name="TextBox 3"/>
            <p:cNvSpPr txBox="1"/>
            <p:nvPr/>
          </p:nvSpPr>
          <p:spPr>
            <a:xfrm>
              <a:off x="-690223" y="-2265894"/>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680916" y="-660472"/>
              <a:ext cx="12632482" cy="3189918"/>
            </a:xfrm>
            <a:prstGeom prst="rect">
              <a:avLst/>
            </a:prstGeom>
          </p:spPr>
          <p:txBody>
            <a:bodyPr wrap="square" lIns="0" tIns="0" rIns="0" bIns="0" rtlCol="0" anchor="t">
              <a:spAutoFit/>
            </a:bodyPr>
            <a:lstStyle/>
            <a:p>
              <a:pPr>
                <a:lnSpc>
                  <a:spcPts val="2660"/>
                </a:lnSpc>
              </a:pPr>
              <a:r>
                <a:rPr lang="en-US" sz="6600" spc="-19" dirty="0">
                  <a:solidFill>
                    <a:srgbClr val="000000"/>
                  </a:solidFill>
                  <a:latin typeface="Graphik Regular" panose="020B0503030202060203" pitchFamily="34" charset="0"/>
                </a:rPr>
                <a:t>Project </a:t>
              </a:r>
              <a:r>
                <a:rPr lang="en-US" sz="6600" spc="-19" dirty="0" smtClean="0">
                  <a:solidFill>
                    <a:srgbClr val="000000"/>
                  </a:solidFill>
                  <a:latin typeface="Graphik Regular" panose="020B0503030202060203" pitchFamily="34" charset="0"/>
                </a:rPr>
                <a:t>recap</a:t>
              </a:r>
            </a:p>
            <a:p>
              <a:pPr>
                <a:lnSpc>
                  <a:spcPts val="2660"/>
                </a:lnSpc>
              </a:pPr>
              <a:endParaRPr lang="en-US" sz="6600" spc="-19" dirty="0">
                <a:solidFill>
                  <a:srgbClr val="000000"/>
                </a:solidFill>
                <a:latin typeface="Graphik Regular" panose="020B0503030202060203" pitchFamily="34" charset="0"/>
              </a:endParaRPr>
            </a:p>
            <a:p>
              <a:pPr>
                <a:lnSpc>
                  <a:spcPts val="2660"/>
                </a:lnSpc>
              </a:pPr>
              <a:r>
                <a:rPr lang="en-US" sz="6600" spc="-19" dirty="0" smtClean="0">
                  <a:solidFill>
                    <a:srgbClr val="000000"/>
                  </a:solidFill>
                  <a:latin typeface="Graphik Regular" panose="020B0503030202060203" pitchFamily="34" charset="0"/>
                </a:rPr>
                <a:t>Problem</a:t>
              </a:r>
            </a:p>
            <a:p>
              <a:pPr>
                <a:lnSpc>
                  <a:spcPts val="2660"/>
                </a:lnSpc>
              </a:pPr>
              <a:endParaRPr lang="en-US" sz="6600" spc="-19" dirty="0">
                <a:solidFill>
                  <a:srgbClr val="000000"/>
                </a:solidFill>
                <a:latin typeface="Graphik Regular" panose="020B0503030202060203" pitchFamily="34" charset="0"/>
              </a:endParaRPr>
            </a:p>
            <a:p>
              <a:pPr>
                <a:lnSpc>
                  <a:spcPts val="2660"/>
                </a:lnSpc>
              </a:pPr>
              <a:r>
                <a:rPr lang="en-US" sz="6600" spc="-19" dirty="0">
                  <a:solidFill>
                    <a:srgbClr val="000000"/>
                  </a:solidFill>
                  <a:latin typeface="Graphik Regular" panose="020B0503030202060203" pitchFamily="34" charset="0"/>
                </a:rPr>
                <a:t>The Analytics </a:t>
              </a:r>
              <a:r>
                <a:rPr lang="en-US" sz="6600" spc="-19" dirty="0" smtClean="0">
                  <a:solidFill>
                    <a:srgbClr val="000000"/>
                  </a:solidFill>
                  <a:latin typeface="Graphik Regular" panose="020B0503030202060203" pitchFamily="34" charset="0"/>
                </a:rPr>
                <a:t>team</a:t>
              </a:r>
            </a:p>
            <a:p>
              <a:pPr>
                <a:lnSpc>
                  <a:spcPts val="2660"/>
                </a:lnSpc>
              </a:pPr>
              <a:endParaRPr lang="en-US" sz="6600" spc="-19" dirty="0">
                <a:solidFill>
                  <a:srgbClr val="000000"/>
                </a:solidFill>
                <a:latin typeface="Graphik Regular" panose="020B0503030202060203" pitchFamily="34" charset="0"/>
              </a:endParaRPr>
            </a:p>
            <a:p>
              <a:pPr>
                <a:lnSpc>
                  <a:spcPts val="2660"/>
                </a:lnSpc>
              </a:pPr>
              <a:r>
                <a:rPr lang="en-US" sz="6600" spc="-19" dirty="0" smtClean="0">
                  <a:solidFill>
                    <a:srgbClr val="000000"/>
                  </a:solidFill>
                  <a:latin typeface="Graphik Regular" panose="020B0503030202060203" pitchFamily="34" charset="0"/>
                </a:rPr>
                <a:t>Process</a:t>
              </a:r>
            </a:p>
            <a:p>
              <a:pPr>
                <a:lnSpc>
                  <a:spcPts val="2660"/>
                </a:lnSpc>
              </a:pPr>
              <a:endParaRPr lang="en-US" sz="6600" spc="-19" dirty="0">
                <a:solidFill>
                  <a:srgbClr val="000000"/>
                </a:solidFill>
                <a:latin typeface="Graphik Regular" panose="020B0503030202060203" pitchFamily="34" charset="0"/>
              </a:endParaRPr>
            </a:p>
            <a:p>
              <a:pPr>
                <a:lnSpc>
                  <a:spcPts val="2660"/>
                </a:lnSpc>
              </a:pPr>
              <a:r>
                <a:rPr lang="en-US" sz="6600" spc="-19" dirty="0" smtClean="0">
                  <a:solidFill>
                    <a:srgbClr val="000000"/>
                  </a:solidFill>
                  <a:latin typeface="Graphik Regular" panose="020B0503030202060203" pitchFamily="34" charset="0"/>
                </a:rPr>
                <a:t>Insights</a:t>
              </a:r>
            </a:p>
            <a:p>
              <a:pPr>
                <a:lnSpc>
                  <a:spcPts val="2660"/>
                </a:lnSpc>
              </a:pPr>
              <a:endParaRPr lang="en-US" sz="6600" spc="-19" dirty="0">
                <a:solidFill>
                  <a:srgbClr val="000000"/>
                </a:solidFill>
                <a:latin typeface="Graphik Regular" panose="020B0503030202060203" pitchFamily="34" charset="0"/>
              </a:endParaRPr>
            </a:p>
            <a:p>
              <a:pPr>
                <a:lnSpc>
                  <a:spcPts val="2660"/>
                </a:lnSpc>
              </a:pPr>
              <a:r>
                <a:rPr lang="en-US" sz="66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02553" y="1909667"/>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458799" y="2493649"/>
            <a:ext cx="7554985" cy="5509200"/>
          </a:xfrm>
          <a:prstGeom prst="rect">
            <a:avLst/>
          </a:prstGeom>
          <a:noFill/>
        </p:spPr>
        <p:txBody>
          <a:bodyPr wrap="square" rtlCol="0" anchor="t">
            <a:spAutoFit/>
          </a:bodyPr>
          <a:lstStyle/>
          <a:p>
            <a:r>
              <a:rPr lang="en-US" sz="3200" spc="-19" dirty="0">
                <a:latin typeface="Gadugi" panose="020B0502040204020203" pitchFamily="34" charset="0"/>
                <a:ea typeface="Gadugi" panose="020B0502040204020203" pitchFamily="34" charset="0"/>
              </a:rPr>
              <a:t>Social Buzz is a fast growing technology unicorn that need to adapt quickly to it's global scale. Accenture has begun a 3 month POC focusing on these tasks:</a:t>
            </a:r>
          </a:p>
          <a:p>
            <a:endParaRPr lang="en-US" sz="3200" spc="-19" dirty="0">
              <a:latin typeface="Gadugi" panose="020B0502040204020203" pitchFamily="34" charset="0"/>
              <a:ea typeface="Gadugi" panose="020B0502040204020203" pitchFamily="34" charset="0"/>
            </a:endParaRPr>
          </a:p>
          <a:p>
            <a:pPr marL="410211" lvl="1" indent="-205106">
              <a:buFont typeface="Arial"/>
              <a:buChar char="•"/>
            </a:pPr>
            <a:r>
              <a:rPr lang="en-US" sz="3200" b="1" spc="-19" dirty="0">
                <a:latin typeface="Gadugi" panose="020B0502040204020203" pitchFamily="34" charset="0"/>
                <a:ea typeface="Gadugi" panose="020B0502040204020203" pitchFamily="34" charset="0"/>
              </a:rPr>
              <a:t>An audit </a:t>
            </a:r>
            <a:r>
              <a:rPr lang="en-US" sz="3200" spc="-19" dirty="0">
                <a:latin typeface="Gadugi" panose="020B0502040204020203" pitchFamily="34" charset="0"/>
                <a:ea typeface="Gadugi" panose="020B0502040204020203" pitchFamily="34" charset="0"/>
              </a:rPr>
              <a:t>of Social Buzz's big data practice</a:t>
            </a:r>
          </a:p>
          <a:p>
            <a:pPr marL="410211" lvl="1" indent="-205106">
              <a:buFont typeface="Arial"/>
              <a:buChar char="•"/>
            </a:pPr>
            <a:r>
              <a:rPr lang="en-US" sz="3200" b="1" spc="-19" dirty="0">
                <a:latin typeface="Gadugi" panose="020B0502040204020203" pitchFamily="34" charset="0"/>
                <a:ea typeface="Gadugi" panose="020B0502040204020203" pitchFamily="34" charset="0"/>
              </a:rPr>
              <a:t>Recommendations</a:t>
            </a:r>
            <a:r>
              <a:rPr lang="en-US" sz="3200" spc="-19" dirty="0">
                <a:latin typeface="Gadugi" panose="020B0502040204020203" pitchFamily="34" charset="0"/>
                <a:ea typeface="Gadugi" panose="020B0502040204020203" pitchFamily="34" charset="0"/>
              </a:rPr>
              <a:t> for a successful IPO</a:t>
            </a:r>
          </a:p>
          <a:p>
            <a:pPr marL="410210" lvl="1" indent="-205105">
              <a:buFont typeface="Arial"/>
              <a:buChar char="•"/>
            </a:pPr>
            <a:r>
              <a:rPr lang="en-US" sz="3200" b="1" spc="-19" dirty="0">
                <a:latin typeface="Gadugi" panose="020B0502040204020203" pitchFamily="34" charset="0"/>
                <a:ea typeface="Gadugi" panose="020B0502040204020203" pitchFamily="34" charset="0"/>
              </a:rPr>
              <a:t>Analysis</a:t>
            </a:r>
            <a:r>
              <a:rPr lang="en-US" sz="3200" spc="-19" dirty="0">
                <a:latin typeface="Gadugi" panose="020B0502040204020203" pitchFamily="34" charset="0"/>
                <a:ea typeface="Gadugi" panose="020B0502040204020203" pitchFamily="34" charset="0"/>
              </a:rPr>
              <a:t> to find Social Buzz's top 5 most popular categories of content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75021" y="-70645"/>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107520" y="4501355"/>
            <a:ext cx="7519534" cy="8171468"/>
          </a:xfrm>
          <a:prstGeom prst="rect">
            <a:avLst/>
          </a:prstGeom>
          <a:noFill/>
        </p:spPr>
        <p:txBody>
          <a:bodyPr wrap="square" rtlCol="0">
            <a:spAutoFit/>
          </a:bodyPr>
          <a:lstStyle/>
          <a:p>
            <a:pPr>
              <a:lnSpc>
                <a:spcPts val="4480"/>
              </a:lnSpc>
            </a:pPr>
            <a:r>
              <a:rPr lang="en-US" sz="3200" spc="-32" dirty="0" smtClean="0">
                <a:solidFill>
                  <a:srgbClr val="FFFFFF"/>
                </a:solidFill>
                <a:latin typeface="Gadugi" panose="020B0502040204020203" pitchFamily="34" charset="0"/>
                <a:ea typeface="Gadugi" panose="020B0502040204020203" pitchFamily="34" charset="0"/>
              </a:rPr>
              <a:t>Over </a:t>
            </a:r>
            <a:r>
              <a:rPr lang="en-US" sz="3200" u="sng" spc="-32" dirty="0" smtClean="0">
                <a:solidFill>
                  <a:srgbClr val="FFFFFF"/>
                </a:solidFill>
                <a:latin typeface="Gadugi" panose="020B0502040204020203" pitchFamily="34" charset="0"/>
                <a:ea typeface="Gadugi" panose="020B0502040204020203" pitchFamily="34" charset="0"/>
              </a:rPr>
              <a:t>100000</a:t>
            </a:r>
            <a:r>
              <a:rPr lang="en-US" sz="3200" spc="-32" dirty="0" smtClean="0">
                <a:solidFill>
                  <a:srgbClr val="FFFFFF"/>
                </a:solidFill>
                <a:latin typeface="Gadugi" panose="020B0502040204020203" pitchFamily="34" charset="0"/>
                <a:ea typeface="Gadugi" panose="020B0502040204020203" pitchFamily="34" charset="0"/>
              </a:rPr>
              <a:t> posts per day</a:t>
            </a:r>
          </a:p>
          <a:p>
            <a:pPr>
              <a:lnSpc>
                <a:spcPts val="4480"/>
              </a:lnSpc>
              <a:spcBef>
                <a:spcPct val="0"/>
              </a:spcBef>
            </a:pPr>
            <a:r>
              <a:rPr lang="en-US" sz="3200" u="sng" spc="-32" dirty="0">
                <a:solidFill>
                  <a:srgbClr val="FFFFFF"/>
                </a:solidFill>
                <a:latin typeface="Gadugi" panose="020B0502040204020203" pitchFamily="34" charset="0"/>
                <a:ea typeface="Gadugi" panose="020B0502040204020203" pitchFamily="34" charset="0"/>
              </a:rPr>
              <a:t>36,500,000</a:t>
            </a:r>
            <a:r>
              <a:rPr lang="en-US" sz="3200" spc="-32" dirty="0">
                <a:solidFill>
                  <a:srgbClr val="FFFFFF"/>
                </a:solidFill>
                <a:latin typeface="Gadugi" panose="020B0502040204020203" pitchFamily="34" charset="0"/>
                <a:ea typeface="Gadugi" panose="020B0502040204020203" pitchFamily="34" charset="0"/>
              </a:rPr>
              <a:t> pieces of content</a:t>
            </a:r>
          </a:p>
          <a:p>
            <a:pPr>
              <a:lnSpc>
                <a:spcPts val="4480"/>
              </a:lnSpc>
              <a:spcBef>
                <a:spcPct val="0"/>
              </a:spcBef>
            </a:pPr>
            <a:r>
              <a:rPr lang="en-US" sz="3200" spc="-32" dirty="0">
                <a:solidFill>
                  <a:srgbClr val="FFFFFF"/>
                </a:solidFill>
                <a:latin typeface="Gadugi" panose="020B0502040204020203" pitchFamily="34" charset="0"/>
                <a:ea typeface="Gadugi" panose="020B0502040204020203" pitchFamily="34" charset="0"/>
              </a:rPr>
              <a:t>per year!</a:t>
            </a:r>
          </a:p>
          <a:p>
            <a:pPr>
              <a:lnSpc>
                <a:spcPts val="4480"/>
              </a:lnSpc>
            </a:pPr>
            <a:r>
              <a:rPr lang="en-US" sz="3200" spc="-19" dirty="0">
                <a:solidFill>
                  <a:srgbClr val="FFFFFF"/>
                </a:solidFill>
                <a:latin typeface="Gadugi" panose="020B0502040204020203" pitchFamily="34" charset="0"/>
                <a:ea typeface="Gadugi" panose="020B0502040204020203" pitchFamily="34" charset="0"/>
              </a:rPr>
              <a:t>But how to capitalize on it when there is so much?</a:t>
            </a:r>
          </a:p>
          <a:p>
            <a:pPr>
              <a:lnSpc>
                <a:spcPts val="4480"/>
              </a:lnSpc>
            </a:pPr>
            <a:endParaRPr lang="en-US" sz="3200" spc="-32" dirty="0">
              <a:solidFill>
                <a:srgbClr val="FFFFFF"/>
              </a:solidFill>
              <a:latin typeface="Gadugi" panose="020B0502040204020203" pitchFamily="34" charset="0"/>
              <a:ea typeface="Gadugi" panose="020B0502040204020203" pitchFamily="34" charset="0"/>
            </a:endParaRPr>
          </a:p>
          <a:p>
            <a:pPr>
              <a:lnSpc>
                <a:spcPts val="4480"/>
              </a:lnSpc>
            </a:pPr>
            <a:r>
              <a:rPr lang="en-US" sz="3200"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a:p>
            <a:pPr>
              <a:lnSpc>
                <a:spcPts val="4480"/>
              </a:lnSpc>
            </a:pPr>
            <a:endParaRPr lang="en-US" sz="3200" spc="-32" dirty="0" smtClean="0">
              <a:solidFill>
                <a:srgbClr val="FFFFFF"/>
              </a:solidFill>
              <a:latin typeface="Gadugi" panose="020B0502040204020203" pitchFamily="34" charset="0"/>
              <a:ea typeface="Gadugi" panose="020B0502040204020203" pitchFamily="34" charset="0"/>
            </a:endParaRPr>
          </a:p>
          <a:p>
            <a:pPr>
              <a:lnSpc>
                <a:spcPts val="4480"/>
              </a:lnSpc>
            </a:pPr>
            <a:endParaRPr lang="en-US" sz="3200" spc="-32" dirty="0">
              <a:solidFill>
                <a:srgbClr val="FFFFFF"/>
              </a:solidFill>
              <a:latin typeface="Gadugi" panose="020B0502040204020203" pitchFamily="34" charset="0"/>
              <a:ea typeface="Gadugi" panose="020B0502040204020203" pitchFamily="34" charset="0"/>
            </a:endParaRPr>
          </a:p>
          <a:p>
            <a:pPr>
              <a:lnSpc>
                <a:spcPts val="4480"/>
              </a:lnSpc>
            </a:pPr>
            <a:endParaRPr lang="en-US" sz="2800" spc="-32" dirty="0" smtClean="0">
              <a:solidFill>
                <a:srgbClr val="FFFFFF"/>
              </a:solidFill>
              <a:latin typeface="Gadugi" panose="020B0502040204020203" pitchFamily="34" charset="0"/>
              <a:ea typeface="Gadugi" panose="020B0502040204020203" pitchFamily="34" charset="0"/>
            </a:endParaRPr>
          </a:p>
          <a:p>
            <a:pPr>
              <a:lnSpc>
                <a:spcPts val="4480"/>
              </a:lnSpc>
            </a:pPr>
            <a:endParaRPr lang="en-US" spc="-32" dirty="0">
              <a:solidFill>
                <a:srgbClr val="FFFFFF"/>
              </a:solidFill>
              <a:latin typeface="Gadugi" panose="020B0502040204020203" pitchFamily="34" charset="0"/>
              <a:ea typeface="Gadugi" panose="020B0502040204020203" pitchFamily="34" charset="0"/>
            </a:endParaRPr>
          </a:p>
          <a:p>
            <a:pPr>
              <a:lnSpc>
                <a:spcPts val="4480"/>
              </a:lnSpc>
            </a:pPr>
            <a:endParaRPr lang="en-US" spc="-32" dirty="0" smtClean="0">
              <a:solidFill>
                <a:srgbClr val="FFFFFF"/>
              </a:solidFill>
              <a:latin typeface="Gadugi" panose="020B0502040204020203" pitchFamily="34" charset="0"/>
              <a:ea typeface="Gadugi" panose="020B0502040204020203" pitchFamily="34" charset="0"/>
            </a:endParaRPr>
          </a:p>
          <a:p>
            <a:pPr>
              <a:lnSpc>
                <a:spcPts val="4480"/>
              </a:lnSpc>
            </a:pPr>
            <a:endParaRPr lang="en-US" spc="-32" dirty="0">
              <a:solidFill>
                <a:srgbClr val="FFFFFF"/>
              </a:solidFill>
              <a:latin typeface="Gadugi" panose="020B0502040204020203" pitchFamily="34" charset="0"/>
              <a:ea typeface="Gadugi" panose="020B0502040204020203"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43639" y="6935626"/>
            <a:ext cx="2187334" cy="2140745"/>
            <a:chOff x="73038" y="13440"/>
            <a:chExt cx="6542158" cy="6402816"/>
          </a:xfrm>
        </p:grpSpPr>
        <p:sp>
          <p:nvSpPr>
            <p:cNvPr id="29" name="Freeform 29"/>
            <p:cNvSpPr/>
            <p:nvPr/>
          </p:nvSpPr>
          <p:spPr>
            <a:xfrm>
              <a:off x="73038" y="13440"/>
              <a:ext cx="6542158" cy="6244244"/>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a:off x="14325600" y="1050857"/>
            <a:ext cx="3352800" cy="2516073"/>
          </a:xfrm>
          <a:prstGeom prst="rect">
            <a:avLst/>
          </a:prstGeom>
          <a:noFill/>
        </p:spPr>
        <p:txBody>
          <a:bodyPr wrap="square" rtlCol="0">
            <a:spAutoFit/>
          </a:bodyPr>
          <a:lstStyle/>
          <a:p>
            <a:pPr>
              <a:lnSpc>
                <a:spcPts val="2660"/>
              </a:lnSpc>
            </a:pPr>
            <a:endParaRPr lang="en-US" sz="3200" spc="-19" dirty="0" smtClean="0">
              <a:latin typeface="Gadugi" panose="020B0502040204020203" pitchFamily="34" charset="0"/>
              <a:ea typeface="Gadugi" panose="020B0502040204020203" pitchFamily="34" charset="0"/>
            </a:endParaRPr>
          </a:p>
          <a:p>
            <a:pPr>
              <a:lnSpc>
                <a:spcPts val="2660"/>
              </a:lnSpc>
            </a:pPr>
            <a:r>
              <a:rPr lang="en-US" sz="3200" dirty="0"/>
              <a:t>Andrew Fleming </a:t>
            </a:r>
            <a:endParaRPr lang="en-US" sz="3200" spc="-19" dirty="0">
              <a:latin typeface="Gadugi" panose="020B0502040204020203" pitchFamily="34" charset="0"/>
              <a:ea typeface="Gadugi" panose="020B0502040204020203" pitchFamily="34" charset="0"/>
            </a:endParaRPr>
          </a:p>
          <a:p>
            <a:pPr>
              <a:lnSpc>
                <a:spcPts val="2660"/>
              </a:lnSpc>
            </a:pPr>
            <a:endParaRPr lang="en-US" sz="3200" spc="-19" dirty="0" smtClean="0">
              <a:latin typeface="Gadugi" panose="020B0502040204020203" pitchFamily="34" charset="0"/>
              <a:ea typeface="Gadugi" panose="020B0502040204020203" pitchFamily="34" charset="0"/>
            </a:endParaRPr>
          </a:p>
          <a:p>
            <a:pPr>
              <a:lnSpc>
                <a:spcPts val="2660"/>
              </a:lnSpc>
            </a:pPr>
            <a:r>
              <a:rPr lang="en-US" sz="3200" b="1" spc="-19" dirty="0" smtClean="0">
                <a:latin typeface="Gadugi" panose="020B0502040204020203" pitchFamily="34" charset="0"/>
                <a:ea typeface="Gadugi" panose="020B0502040204020203" pitchFamily="34" charset="0"/>
              </a:rPr>
              <a:t>CHIEF TECHNOLOGY ARCHITECT</a:t>
            </a:r>
          </a:p>
          <a:p>
            <a:pPr>
              <a:lnSpc>
                <a:spcPts val="2660"/>
              </a:lnSpc>
            </a:pPr>
            <a:endParaRPr lang="en-US" sz="3200" spc="-19" dirty="0">
              <a:latin typeface="Gadugi" panose="020B0502040204020203" pitchFamily="34" charset="0"/>
              <a:ea typeface="Gadugi" panose="020B0502040204020203" pitchFamily="34" charset="0"/>
            </a:endParaRPr>
          </a:p>
        </p:txBody>
      </p:sp>
      <p:sp>
        <p:nvSpPr>
          <p:cNvPr id="33" name="TextBox 32"/>
          <p:cNvSpPr txBox="1"/>
          <p:nvPr/>
        </p:nvSpPr>
        <p:spPr>
          <a:xfrm>
            <a:off x="14325600" y="4221947"/>
            <a:ext cx="3733800" cy="1823576"/>
          </a:xfrm>
          <a:prstGeom prst="rect">
            <a:avLst/>
          </a:prstGeom>
          <a:noFill/>
        </p:spPr>
        <p:txBody>
          <a:bodyPr wrap="square" rtlCol="0">
            <a:spAutoFit/>
          </a:bodyPr>
          <a:lstStyle/>
          <a:p>
            <a:pPr>
              <a:lnSpc>
                <a:spcPts val="2660"/>
              </a:lnSpc>
            </a:pPr>
            <a:r>
              <a:rPr lang="en-US" sz="3600" dirty="0"/>
              <a:t>Marcus </a:t>
            </a:r>
            <a:r>
              <a:rPr lang="en-US" sz="3600" dirty="0" err="1"/>
              <a:t>Rompton</a:t>
            </a:r>
            <a:endParaRPr lang="en-US" sz="3600" spc="-19" dirty="0" smtClean="0">
              <a:latin typeface="Gadugi" panose="020B0502040204020203" pitchFamily="34" charset="0"/>
              <a:ea typeface="Gadugi" panose="020B0502040204020203" pitchFamily="34" charset="0"/>
            </a:endParaRPr>
          </a:p>
          <a:p>
            <a:pPr>
              <a:lnSpc>
                <a:spcPts val="2660"/>
              </a:lnSpc>
            </a:pPr>
            <a:endParaRPr lang="en-US" sz="3600" spc="-19" dirty="0">
              <a:latin typeface="Gadugi" panose="020B0502040204020203" pitchFamily="34" charset="0"/>
              <a:ea typeface="Gadugi" panose="020B0502040204020203" pitchFamily="34" charset="0"/>
            </a:endParaRPr>
          </a:p>
          <a:p>
            <a:pPr>
              <a:lnSpc>
                <a:spcPts val="2660"/>
              </a:lnSpc>
            </a:pPr>
            <a:endParaRPr lang="en-US" sz="3600" spc="-19" dirty="0" smtClean="0">
              <a:latin typeface="Gadugi" panose="020B0502040204020203" pitchFamily="34" charset="0"/>
              <a:ea typeface="Gadugi" panose="020B0502040204020203" pitchFamily="34" charset="0"/>
            </a:endParaRPr>
          </a:p>
          <a:p>
            <a:pPr>
              <a:lnSpc>
                <a:spcPts val="2660"/>
              </a:lnSpc>
            </a:pPr>
            <a:r>
              <a:rPr lang="en-US" sz="3600" b="1" spc="-19" dirty="0" smtClean="0">
                <a:latin typeface="Gadugi" panose="020B0502040204020203" pitchFamily="34" charset="0"/>
                <a:ea typeface="Gadugi" panose="020B0502040204020203" pitchFamily="34" charset="0"/>
              </a:rPr>
              <a:t>SENIOR DATA EXPERT</a:t>
            </a:r>
            <a:endParaRPr lang="en-US" sz="3600" b="1" spc="-19" dirty="0">
              <a:latin typeface="Gadugi" panose="020B0502040204020203" pitchFamily="34" charset="0"/>
              <a:ea typeface="Gadugi" panose="020B0502040204020203" pitchFamily="34" charset="0"/>
            </a:endParaRPr>
          </a:p>
        </p:txBody>
      </p:sp>
      <p:sp>
        <p:nvSpPr>
          <p:cNvPr id="34" name="TextBox 33"/>
          <p:cNvSpPr txBox="1"/>
          <p:nvPr/>
        </p:nvSpPr>
        <p:spPr>
          <a:xfrm>
            <a:off x="14472404" y="7755708"/>
            <a:ext cx="3352800" cy="1137427"/>
          </a:xfrm>
          <a:prstGeom prst="rect">
            <a:avLst/>
          </a:prstGeom>
          <a:noFill/>
        </p:spPr>
        <p:txBody>
          <a:bodyPr wrap="square" rtlCol="0">
            <a:spAutoFit/>
          </a:bodyPr>
          <a:lstStyle/>
          <a:p>
            <a:pPr>
              <a:lnSpc>
                <a:spcPts val="2660"/>
              </a:lnSpc>
            </a:pPr>
            <a:r>
              <a:rPr lang="en-US" sz="3200" spc="-19" dirty="0" err="1" smtClean="0">
                <a:latin typeface="Gadugi" panose="020B0502040204020203" pitchFamily="34" charset="0"/>
                <a:ea typeface="Gadugi" panose="020B0502040204020203" pitchFamily="34" charset="0"/>
              </a:rPr>
              <a:t>Syakeer</a:t>
            </a:r>
            <a:r>
              <a:rPr lang="en-US" sz="3200" spc="-19" dirty="0" smtClean="0">
                <a:latin typeface="Gadugi" panose="020B0502040204020203" pitchFamily="34" charset="0"/>
                <a:ea typeface="Gadugi" panose="020B0502040204020203" pitchFamily="34" charset="0"/>
              </a:rPr>
              <a:t> Rahman</a:t>
            </a:r>
          </a:p>
          <a:p>
            <a:pPr>
              <a:lnSpc>
                <a:spcPts val="2660"/>
              </a:lnSpc>
            </a:pPr>
            <a:endParaRPr lang="en-US" sz="3200" spc="-19" dirty="0">
              <a:latin typeface="Gadugi" panose="020B0502040204020203" pitchFamily="34" charset="0"/>
              <a:ea typeface="Gadugi" panose="020B0502040204020203" pitchFamily="34" charset="0"/>
            </a:endParaRPr>
          </a:p>
          <a:p>
            <a:pPr>
              <a:lnSpc>
                <a:spcPts val="2660"/>
              </a:lnSpc>
            </a:pPr>
            <a:r>
              <a:rPr lang="en-US" sz="3200" b="1" spc="-19" dirty="0" smtClean="0">
                <a:latin typeface="Gadugi" panose="020B0502040204020203" pitchFamily="34" charset="0"/>
                <a:ea typeface="Gadugi" panose="020B0502040204020203" pitchFamily="34" charset="0"/>
              </a:rPr>
              <a:t>DATA ANALYST</a:t>
            </a:r>
            <a:endParaRPr lang="en-US" sz="3200" b="1" spc="-19" dirty="0">
              <a:latin typeface="Gadugi" panose="020B0502040204020203" pitchFamily="34" charset="0"/>
              <a:ea typeface="Gadugi" panose="020B0502040204020203" pitchFamily="34" charset="0"/>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11515" y="6937013"/>
            <a:ext cx="2227833" cy="2086340"/>
          </a:xfrm>
          <a:prstGeom prst="ellipse">
            <a:avLst/>
          </a:prstGeom>
          <a:ln w="63500" cap="rnd">
            <a:solidFill>
              <a:srgbClr val="A100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3872408" y="1544231"/>
            <a:ext cx="8038354" cy="438582"/>
          </a:xfrm>
          <a:prstGeom prst="rect">
            <a:avLst/>
          </a:prstGeom>
          <a:noFill/>
        </p:spPr>
        <p:txBody>
          <a:bodyPr wrap="square" rtlCol="0">
            <a:spAutoFit/>
          </a:bodyPr>
          <a:lstStyle/>
          <a:p>
            <a:pPr>
              <a:lnSpc>
                <a:spcPts val="2659"/>
              </a:lnSpc>
            </a:pPr>
            <a:r>
              <a:rPr lang="en-US" sz="4400" spc="-18" dirty="0">
                <a:solidFill>
                  <a:srgbClr val="FFFFFF"/>
                </a:solidFill>
                <a:latin typeface="Gadugi" panose="020B0502040204020203" pitchFamily="34" charset="0"/>
                <a:ea typeface="Gadugi" panose="020B0502040204020203" pitchFamily="34" charset="0"/>
              </a:rPr>
              <a:t>Data Understanding</a:t>
            </a:r>
          </a:p>
        </p:txBody>
      </p:sp>
      <p:sp>
        <p:nvSpPr>
          <p:cNvPr id="43" name="TextBox 42"/>
          <p:cNvSpPr txBox="1"/>
          <p:nvPr/>
        </p:nvSpPr>
        <p:spPr>
          <a:xfrm>
            <a:off x="7675673" y="4829058"/>
            <a:ext cx="8123890" cy="491417"/>
          </a:xfrm>
          <a:prstGeom prst="rect">
            <a:avLst/>
          </a:prstGeom>
          <a:noFill/>
        </p:spPr>
        <p:txBody>
          <a:bodyPr wrap="square" rtlCol="0">
            <a:spAutoFit/>
          </a:bodyPr>
          <a:lstStyle>
            <a:defPPr>
              <a:defRPr lang="en-US"/>
            </a:defPPr>
            <a:lvl1pPr>
              <a:lnSpc>
                <a:spcPts val="2660"/>
              </a:lnSpc>
              <a:defRPr sz="4800" spc="-19">
                <a:solidFill>
                  <a:srgbClr val="FFFFFF"/>
                </a:solidFill>
                <a:latin typeface="Gadugi" panose="020B0502040204020203" pitchFamily="34" charset="0"/>
                <a:ea typeface="Gadugi" panose="020B0502040204020203" pitchFamily="34" charset="0"/>
              </a:defRPr>
            </a:lvl1pPr>
          </a:lstStyle>
          <a:p>
            <a:r>
              <a:rPr lang="en-US" dirty="0"/>
              <a:t>Data Modelling</a:t>
            </a:r>
          </a:p>
        </p:txBody>
      </p:sp>
      <p:sp>
        <p:nvSpPr>
          <p:cNvPr id="44" name="TextBox 43"/>
          <p:cNvSpPr txBox="1"/>
          <p:nvPr/>
        </p:nvSpPr>
        <p:spPr>
          <a:xfrm>
            <a:off x="9531036" y="6533449"/>
            <a:ext cx="8123890" cy="491417"/>
          </a:xfrm>
          <a:prstGeom prst="rect">
            <a:avLst/>
          </a:prstGeom>
          <a:noFill/>
        </p:spPr>
        <p:txBody>
          <a:bodyPr wrap="square" rtlCol="0">
            <a:spAutoFit/>
          </a:bodyPr>
          <a:lstStyle>
            <a:defPPr>
              <a:defRPr lang="en-US"/>
            </a:defPPr>
            <a:lvl1pPr>
              <a:lnSpc>
                <a:spcPts val="2660"/>
              </a:lnSpc>
              <a:defRPr sz="4800" spc="-19">
                <a:solidFill>
                  <a:srgbClr val="FFFFFF"/>
                </a:solidFill>
                <a:latin typeface="Gadugi" panose="020B0502040204020203" pitchFamily="34" charset="0"/>
                <a:ea typeface="Gadugi" panose="020B0502040204020203" pitchFamily="34" charset="0"/>
              </a:defRPr>
            </a:lvl1pPr>
          </a:lstStyle>
          <a:p>
            <a:r>
              <a:rPr lang="en-US" dirty="0"/>
              <a:t>Data Analysis</a:t>
            </a:r>
          </a:p>
        </p:txBody>
      </p:sp>
      <p:sp>
        <p:nvSpPr>
          <p:cNvPr id="45" name="TextBox 44"/>
          <p:cNvSpPr txBox="1"/>
          <p:nvPr/>
        </p:nvSpPr>
        <p:spPr>
          <a:xfrm>
            <a:off x="11337710" y="8303545"/>
            <a:ext cx="8123890" cy="491417"/>
          </a:xfrm>
          <a:prstGeom prst="rect">
            <a:avLst/>
          </a:prstGeom>
          <a:noFill/>
        </p:spPr>
        <p:txBody>
          <a:bodyPr wrap="square" rtlCol="0">
            <a:spAutoFit/>
          </a:bodyPr>
          <a:lstStyle>
            <a:defPPr>
              <a:defRPr lang="en-US"/>
            </a:defPPr>
            <a:lvl1pPr>
              <a:lnSpc>
                <a:spcPts val="2660"/>
              </a:lnSpc>
              <a:defRPr spc="-19">
                <a:solidFill>
                  <a:srgbClr val="FFFFFF"/>
                </a:solidFill>
                <a:latin typeface="Gadugi" panose="020B0502040204020203" pitchFamily="34" charset="0"/>
                <a:ea typeface="Gadugi" panose="020B0502040204020203" pitchFamily="34" charset="0"/>
              </a:defRPr>
            </a:lvl1pPr>
          </a:lstStyle>
          <a:p>
            <a:r>
              <a:rPr lang="en-US" sz="4800" dirty="0"/>
              <a:t>Uncover Insights</a:t>
            </a:r>
          </a:p>
        </p:txBody>
      </p:sp>
      <p:sp>
        <p:nvSpPr>
          <p:cNvPr id="46" name="TextBox 45"/>
          <p:cNvSpPr txBox="1"/>
          <p:nvPr/>
        </p:nvSpPr>
        <p:spPr>
          <a:xfrm>
            <a:off x="5849547" y="3282481"/>
            <a:ext cx="8123890" cy="438582"/>
          </a:xfrm>
          <a:prstGeom prst="rect">
            <a:avLst/>
          </a:prstGeom>
          <a:noFill/>
        </p:spPr>
        <p:txBody>
          <a:bodyPr wrap="square" rtlCol="0">
            <a:spAutoFit/>
          </a:bodyPr>
          <a:lstStyle/>
          <a:p>
            <a:pPr>
              <a:lnSpc>
                <a:spcPts val="2660"/>
              </a:lnSpc>
            </a:pPr>
            <a:r>
              <a:rPr lang="en-US" sz="4800" spc="-19" dirty="0">
                <a:solidFill>
                  <a:srgbClr val="FFFFFF"/>
                </a:solidFill>
                <a:latin typeface="Gadugi" panose="020B0502040204020203" pitchFamily="34" charset="0"/>
                <a:ea typeface="Gadugi" panose="020B0502040204020203" pitchFamily="34" charset="0"/>
              </a:rPr>
              <a:t>Data Cleaning</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24467" y="6240621"/>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7" name="TextBox 16"/>
          <p:cNvSpPr txBox="1"/>
          <p:nvPr/>
        </p:nvSpPr>
        <p:spPr>
          <a:xfrm>
            <a:off x="-1023883" y="4631493"/>
            <a:ext cx="8296066" cy="1400383"/>
          </a:xfrm>
          <a:prstGeom prst="rect">
            <a:avLst/>
          </a:prstGeom>
          <a:noFill/>
        </p:spPr>
        <p:txBody>
          <a:bodyPr wrap="square" rtlCol="0">
            <a:spAutoFit/>
          </a:bodyPr>
          <a:lstStyle/>
          <a:p>
            <a:pPr algn="ctr">
              <a:lnSpc>
                <a:spcPts val="3359"/>
              </a:lnSpc>
            </a:pPr>
            <a:r>
              <a:rPr lang="en-US" sz="6600" spc="-24" dirty="0" smtClean="0">
                <a:latin typeface="Gadugi" panose="020B0502040204020203" pitchFamily="34" charset="0"/>
                <a:ea typeface="Gadugi" panose="020B0502040204020203" pitchFamily="34" charset="0"/>
              </a:rPr>
              <a:t>UNIQUE</a:t>
            </a:r>
          </a:p>
          <a:p>
            <a:pPr algn="ctr">
              <a:lnSpc>
                <a:spcPts val="3359"/>
              </a:lnSpc>
            </a:pPr>
            <a:endParaRPr lang="en-US" sz="6600" spc="-24" dirty="0">
              <a:latin typeface="Gadugi" panose="020B0502040204020203" pitchFamily="34" charset="0"/>
              <a:ea typeface="Gadugi" panose="020B0502040204020203" pitchFamily="34" charset="0"/>
            </a:endParaRPr>
          </a:p>
          <a:p>
            <a:pPr algn="ctr">
              <a:lnSpc>
                <a:spcPts val="3359"/>
              </a:lnSpc>
            </a:pPr>
            <a:r>
              <a:rPr lang="en-US" sz="6600" spc="-24" dirty="0">
                <a:latin typeface="Gadugi" panose="020B0502040204020203" pitchFamily="34" charset="0"/>
                <a:ea typeface="Gadugi" panose="020B0502040204020203" pitchFamily="34" charset="0"/>
              </a:rPr>
              <a:t>CATEGORIES</a:t>
            </a:r>
          </a:p>
        </p:txBody>
      </p:sp>
      <p:sp>
        <p:nvSpPr>
          <p:cNvPr id="19" name="TextBox 18"/>
          <p:cNvSpPr txBox="1"/>
          <p:nvPr/>
        </p:nvSpPr>
        <p:spPr>
          <a:xfrm>
            <a:off x="4610259" y="4485852"/>
            <a:ext cx="8296066" cy="1483035"/>
          </a:xfrm>
          <a:prstGeom prst="rect">
            <a:avLst/>
          </a:prstGeom>
          <a:noFill/>
        </p:spPr>
        <p:txBody>
          <a:bodyPr wrap="square" rtlCol="0">
            <a:spAutoFit/>
          </a:bodyPr>
          <a:lstStyle/>
          <a:p>
            <a:pPr algn="ctr">
              <a:lnSpc>
                <a:spcPts val="3359"/>
              </a:lnSpc>
            </a:pPr>
            <a:r>
              <a:rPr lang="en-US" sz="6600" spc="-24" dirty="0">
                <a:latin typeface="Gadugi" panose="020B0502040204020203" pitchFamily="34" charset="0"/>
                <a:ea typeface="Gadugi" panose="020B0502040204020203" pitchFamily="34" charset="0"/>
              </a:rPr>
              <a:t>REACTIONS </a:t>
            </a:r>
            <a:r>
              <a:rPr lang="en-US" sz="6600" spc="-24" dirty="0" smtClean="0">
                <a:latin typeface="Gadugi" panose="020B0502040204020203" pitchFamily="34" charset="0"/>
                <a:ea typeface="Gadugi" panose="020B0502040204020203" pitchFamily="34" charset="0"/>
              </a:rPr>
              <a:t>TO</a:t>
            </a:r>
          </a:p>
          <a:p>
            <a:pPr algn="ctr">
              <a:lnSpc>
                <a:spcPts val="3359"/>
              </a:lnSpc>
            </a:pPr>
            <a:endParaRPr lang="en-US" sz="6600" spc="-24" dirty="0">
              <a:latin typeface="Gadugi" panose="020B0502040204020203" pitchFamily="34" charset="0"/>
              <a:ea typeface="Gadugi" panose="020B0502040204020203" pitchFamily="34" charset="0"/>
            </a:endParaRPr>
          </a:p>
          <a:p>
            <a:pPr algn="ctr">
              <a:lnSpc>
                <a:spcPts val="3359"/>
              </a:lnSpc>
            </a:pPr>
            <a:r>
              <a:rPr lang="en-US" sz="6600" spc="-24" dirty="0" smtClean="0">
                <a:latin typeface="Gadugi" panose="020B0502040204020203" pitchFamily="34" charset="0"/>
                <a:ea typeface="Gadugi" panose="020B0502040204020203" pitchFamily="34" charset="0"/>
              </a:rPr>
              <a:t> </a:t>
            </a:r>
            <a:r>
              <a:rPr lang="en-US" sz="6600" spc="-24" dirty="0">
                <a:latin typeface="Gadugi" panose="020B0502040204020203" pitchFamily="34" charset="0"/>
                <a:ea typeface="Gadugi" panose="020B0502040204020203" pitchFamily="34" charset="0"/>
              </a:rPr>
              <a:t>"ANIMAL" POSTS</a:t>
            </a:r>
          </a:p>
        </p:txBody>
      </p:sp>
      <p:sp>
        <p:nvSpPr>
          <p:cNvPr id="20" name="TextBox 19"/>
          <p:cNvSpPr txBox="1"/>
          <p:nvPr/>
        </p:nvSpPr>
        <p:spPr>
          <a:xfrm>
            <a:off x="11494528" y="4741563"/>
            <a:ext cx="8296066" cy="1483035"/>
          </a:xfrm>
          <a:prstGeom prst="rect">
            <a:avLst/>
          </a:prstGeom>
          <a:noFill/>
        </p:spPr>
        <p:txBody>
          <a:bodyPr wrap="square" rtlCol="0">
            <a:spAutoFit/>
          </a:bodyPr>
          <a:lstStyle/>
          <a:p>
            <a:pPr algn="ctr">
              <a:lnSpc>
                <a:spcPts val="3359"/>
              </a:lnSpc>
            </a:pPr>
            <a:r>
              <a:rPr lang="en-US" sz="6600" spc="-24" dirty="0">
                <a:latin typeface="Gadugi" panose="020B0502040204020203" pitchFamily="34" charset="0"/>
                <a:ea typeface="Gadugi" panose="020B0502040204020203" pitchFamily="34" charset="0"/>
              </a:rPr>
              <a:t>MONTH </a:t>
            </a:r>
            <a:r>
              <a:rPr lang="en-US" sz="6600" spc="-24" dirty="0" smtClean="0">
                <a:latin typeface="Gadugi" panose="020B0502040204020203" pitchFamily="34" charset="0"/>
                <a:ea typeface="Gadugi" panose="020B0502040204020203" pitchFamily="34" charset="0"/>
              </a:rPr>
              <a:t>WITH</a:t>
            </a:r>
          </a:p>
          <a:p>
            <a:pPr algn="ctr">
              <a:lnSpc>
                <a:spcPts val="3359"/>
              </a:lnSpc>
            </a:pPr>
            <a:r>
              <a:rPr lang="en-US" sz="6600" spc="-24" dirty="0" smtClean="0">
                <a:latin typeface="Gadugi" panose="020B0502040204020203" pitchFamily="34" charset="0"/>
                <a:ea typeface="Gadugi" panose="020B0502040204020203" pitchFamily="34" charset="0"/>
              </a:rPr>
              <a:t> </a:t>
            </a:r>
            <a:endParaRPr lang="en-US" sz="6600" spc="-24" dirty="0">
              <a:latin typeface="Gadugi" panose="020B0502040204020203" pitchFamily="34" charset="0"/>
              <a:ea typeface="Gadugi" panose="020B0502040204020203" pitchFamily="34" charset="0"/>
            </a:endParaRPr>
          </a:p>
          <a:p>
            <a:pPr algn="ctr">
              <a:lnSpc>
                <a:spcPts val="3359"/>
              </a:lnSpc>
            </a:pPr>
            <a:r>
              <a:rPr lang="en-US" sz="6600" spc="-24" dirty="0">
                <a:latin typeface="Gadugi" panose="020B0502040204020203" pitchFamily="34" charset="0"/>
                <a:ea typeface="Gadugi" panose="020B0502040204020203" pitchFamily="34" charset="0"/>
              </a:rPr>
              <a:t>MOST POSTS</a:t>
            </a:r>
          </a:p>
        </p:txBody>
      </p:sp>
      <p:sp>
        <p:nvSpPr>
          <p:cNvPr id="21" name="TextBox 20"/>
          <p:cNvSpPr txBox="1"/>
          <p:nvPr/>
        </p:nvSpPr>
        <p:spPr>
          <a:xfrm>
            <a:off x="-1116775" y="3150635"/>
            <a:ext cx="8296066" cy="628442"/>
          </a:xfrm>
          <a:prstGeom prst="rect">
            <a:avLst/>
          </a:prstGeom>
          <a:noFill/>
        </p:spPr>
        <p:txBody>
          <a:bodyPr wrap="square" rtlCol="0">
            <a:spAutoFit/>
          </a:bodyPr>
          <a:lstStyle/>
          <a:p>
            <a:pPr algn="ctr">
              <a:lnSpc>
                <a:spcPts val="3359"/>
              </a:lnSpc>
            </a:pPr>
            <a:r>
              <a:rPr lang="en-US" sz="6600" b="1" spc="-72" dirty="0">
                <a:latin typeface="Gadugi" panose="020B0502040204020203" pitchFamily="34" charset="0"/>
                <a:ea typeface="Gadugi" panose="020B0502040204020203" pitchFamily="34" charset="0"/>
              </a:rPr>
              <a:t>16</a:t>
            </a:r>
            <a:endParaRPr lang="en-US" sz="6600" b="1" spc="-24" dirty="0">
              <a:latin typeface="Gadugi" panose="020B0502040204020203" pitchFamily="34" charset="0"/>
              <a:ea typeface="Gadugi" panose="020B0502040204020203" pitchFamily="34" charset="0"/>
            </a:endParaRPr>
          </a:p>
        </p:txBody>
      </p:sp>
      <p:sp>
        <p:nvSpPr>
          <p:cNvPr id="22" name="TextBox 21"/>
          <p:cNvSpPr txBox="1"/>
          <p:nvPr/>
        </p:nvSpPr>
        <p:spPr>
          <a:xfrm>
            <a:off x="4791773" y="2451868"/>
            <a:ext cx="8296066" cy="1272849"/>
          </a:xfrm>
          <a:prstGeom prst="rect">
            <a:avLst/>
          </a:prstGeom>
          <a:noFill/>
        </p:spPr>
        <p:txBody>
          <a:bodyPr wrap="square" rtlCol="0">
            <a:spAutoFit/>
          </a:bodyPr>
          <a:lstStyle/>
          <a:p>
            <a:pPr algn="ctr">
              <a:lnSpc>
                <a:spcPts val="10080"/>
              </a:lnSpc>
            </a:pPr>
            <a:r>
              <a:rPr lang="en-US" sz="6600" b="1" spc="-72" dirty="0">
                <a:latin typeface="Gadugi" panose="020B0502040204020203" pitchFamily="34" charset="0"/>
                <a:ea typeface="Gadugi" panose="020B0502040204020203" pitchFamily="34" charset="0"/>
              </a:rPr>
              <a:t>1897</a:t>
            </a:r>
          </a:p>
        </p:txBody>
      </p:sp>
      <p:sp>
        <p:nvSpPr>
          <p:cNvPr id="23" name="TextBox 22"/>
          <p:cNvSpPr txBox="1"/>
          <p:nvPr/>
        </p:nvSpPr>
        <p:spPr>
          <a:xfrm>
            <a:off x="11108709" y="2485636"/>
            <a:ext cx="8296066" cy="1272849"/>
          </a:xfrm>
          <a:prstGeom prst="rect">
            <a:avLst/>
          </a:prstGeom>
          <a:noFill/>
        </p:spPr>
        <p:txBody>
          <a:bodyPr wrap="square" rtlCol="0">
            <a:spAutoFit/>
          </a:bodyPr>
          <a:lstStyle/>
          <a:p>
            <a:pPr algn="ctr">
              <a:lnSpc>
                <a:spcPts val="10080"/>
              </a:lnSpc>
            </a:pPr>
            <a:r>
              <a:rPr lang="en-US" sz="6600" b="1" spc="-72" dirty="0">
                <a:latin typeface="Gadugi" panose="020B0502040204020203" pitchFamily="34" charset="0"/>
                <a:ea typeface="Gadugi" panose="020B0502040204020203" pitchFamily="34" charset="0"/>
              </a:rPr>
              <a:t>JANUARY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xmlns="" id="{CEC82834-F139-6341-8704-95423C0C958D}"/>
              </a:ext>
            </a:extLst>
          </p:cNvPr>
          <p:cNvPicPr>
            <a:picLocks noChangeAspect="1"/>
          </p:cNvPicPr>
          <p:nvPr/>
        </p:nvPicPr>
        <p:blipFill>
          <a:blip r:embed="rId7"/>
          <a:srcRect/>
          <a:stretch>
            <a:fillRect/>
          </a:stretch>
        </p:blipFill>
        <p:spPr>
          <a:xfrm>
            <a:off x="3398160" y="-76232"/>
            <a:ext cx="13791247" cy="1023363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xmlns="" id="{321E9A61-AACF-DB41-B007-BB9C2D02C278}"/>
              </a:ext>
            </a:extLst>
          </p:cNvPr>
          <p:cNvPicPr>
            <a:picLocks noChangeAspect="1"/>
          </p:cNvPicPr>
          <p:nvPr/>
        </p:nvPicPr>
        <p:blipFill>
          <a:blip r:embed="rId7"/>
          <a:srcRect/>
          <a:stretch>
            <a:fillRect/>
          </a:stretch>
        </p:blipFill>
        <p:spPr>
          <a:xfrm>
            <a:off x="3618955" y="-3915"/>
            <a:ext cx="12021130" cy="10360479"/>
          </a:xfrm>
          <a:prstGeom prst="rect">
            <a:avLst/>
          </a:prstGeom>
        </p:spPr>
      </p:pic>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1669</Words>
  <Application>Microsoft Office PowerPoint</Application>
  <PresentationFormat>Custom</PresentationFormat>
  <Paragraphs>173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Graphik Regular</vt:lpstr>
      <vt:lpstr>Arial</vt:lpstr>
      <vt:lpstr>Gadugi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syakeer rahman</cp:lastModifiedBy>
  <cp:revision>16</cp:revision>
  <dcterms:created xsi:type="dcterms:W3CDTF">2006-08-16T00:00:00Z</dcterms:created>
  <dcterms:modified xsi:type="dcterms:W3CDTF">2022-08-19T05:33:42Z</dcterms:modified>
  <dc:identifier>DAEhDyfaYKE</dc:identifier>
</cp:coreProperties>
</file>